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72" r:id="rId6"/>
    <p:sldId id="280" r:id="rId7"/>
    <p:sldId id="365" r:id="rId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4C9"/>
    <a:srgbClr val="0C8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8C475-5E3B-468F-AC12-82CDA40B67F9}" type="datetimeFigureOut">
              <a:rPr lang="es-PE" smtClean="0"/>
              <a:pPr/>
              <a:t>30/06/2021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FC3BF-6E1E-4827-B10F-E69A6FCF2DF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97511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43D351-4D31-4059-80F6-A8C3723F025E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44F7F8-6809-4AD7-98C9-76B1A2398387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PE" sz="4800" dirty="0"/>
              <a:t>Proyecto “Transición justa, sindicatos, ciudadanía y políticas públicas”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6" name="Gráfico 1">
            <a:extLst>
              <a:ext uri="{FF2B5EF4-FFF2-40B4-BE49-F238E27FC236}">
                <a16:creationId xmlns:a16="http://schemas.microsoft.com/office/drawing/2014/main" id="{46AC59EF-A734-42E2-997F-4ED0B0360A75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59832" y="4013776"/>
            <a:ext cx="4830395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Características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5987008" cy="43891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200" dirty="0"/>
              <a:t>Proyecto regional para América Latina, </a:t>
            </a:r>
            <a:r>
              <a:rPr lang="es-CO" sz="2200" dirty="0"/>
              <a:t>con énfasis en Argentina, Brasil, Colombia, Costa Rica, Ecuador, Guatemala. Honduras, México, Panamá, Paraguay y Perú</a:t>
            </a:r>
            <a:endParaRPr lang="es-ES" sz="2200" dirty="0"/>
          </a:p>
          <a:p>
            <a:pPr algn="just"/>
            <a:r>
              <a:rPr lang="es-ES" sz="2200" dirty="0"/>
              <a:t>Iniciativa intersectorial que compromete a </a:t>
            </a:r>
            <a:r>
              <a:rPr lang="es-ES" sz="2200" dirty="0" err="1"/>
              <a:t>lxs</a:t>
            </a:r>
            <a:r>
              <a:rPr lang="es-ES" sz="2200" dirty="0"/>
              <a:t> </a:t>
            </a:r>
            <a:r>
              <a:rPr lang="es-ES" sz="2200" dirty="0" err="1"/>
              <a:t>trabajadorxs</a:t>
            </a:r>
            <a:r>
              <a:rPr lang="es-ES" sz="2200" dirty="0"/>
              <a:t> de agua y saneamiento, energía, gobiernos locales y regionales y tratamiento de residuos sólidos.</a:t>
            </a:r>
          </a:p>
          <a:p>
            <a:pPr algn="just"/>
            <a:r>
              <a:rPr lang="es-ES" sz="2200" dirty="0"/>
              <a:t>Consolida alianzas importantes para el abordaje de los ODS y la contribución que a ellos podemos realizar </a:t>
            </a:r>
            <a:r>
              <a:rPr lang="es-ES" sz="2200" dirty="0" err="1"/>
              <a:t>lxs</a:t>
            </a:r>
            <a:r>
              <a:rPr lang="es-ES" sz="2200" dirty="0"/>
              <a:t> </a:t>
            </a:r>
            <a:r>
              <a:rPr lang="es-ES" sz="2200" dirty="0" err="1"/>
              <a:t>trabajadorxs</a:t>
            </a:r>
            <a:r>
              <a:rPr lang="es-ES" sz="2200" dirty="0"/>
              <a:t> de los servicios públicos en las ciudades.</a:t>
            </a:r>
          </a:p>
          <a:p>
            <a:pPr algn="just"/>
            <a:r>
              <a:rPr lang="es-ES" sz="2200" dirty="0"/>
              <a:t>Promueve un sindicalismo con enfoque ciudadano y que incide en las políticas públicas.</a:t>
            </a:r>
          </a:p>
          <a:p>
            <a:pPr algn="just"/>
            <a:endParaRPr lang="es-ES" dirty="0"/>
          </a:p>
          <a:p>
            <a:endParaRPr lang="en-US" dirty="0"/>
          </a:p>
        </p:txBody>
      </p:sp>
      <p:pic>
        <p:nvPicPr>
          <p:cNvPr id="6" name="Gráfico 1">
            <a:extLst>
              <a:ext uri="{FF2B5EF4-FFF2-40B4-BE49-F238E27FC236}">
                <a16:creationId xmlns:a16="http://schemas.microsoft.com/office/drawing/2014/main" id="{E1BC43D2-2A49-40E8-AFC9-B553F306187E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5897" y="212200"/>
            <a:ext cx="2736304" cy="114851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24D9D8D-BEC3-4F81-8056-937E0ED26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3358903"/>
            <a:ext cx="2254969" cy="15422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dirty="0"/>
              <a:t>Objetivo del proyecto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064896" cy="4389120"/>
          </a:xfrm>
        </p:spPr>
        <p:txBody>
          <a:bodyPr>
            <a:normAutofit lnSpcReduction="10000"/>
          </a:bodyPr>
          <a:lstStyle/>
          <a:p>
            <a:pPr marL="534988" indent="-266700"/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Promover políticas públicas en el nivel local y sensibilizar al papel fundamental desempeñados por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lxs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trabajadorxs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diferentes sectores organizados en la ISP en la localización de los ODS, haciendo uso del dialogo con otras organizaciones sociales y con autoridades públicas, para garantizar acceso a servicios públicos locales de calidad para los habitantes, sin exclusión a las personas migrantes, refugiados y personas indocumentadas en las siguientes áreas; agua limpia y saneamiento para todos (Objetivo de Desarrollo Sostenible - ODS 6), energía asequible, confiable, sostenible y moderna (ODS 7) mientras se preservan los derechos de los trabajadores (ODS 8) durante la transición a economías verdes y bajas en carbono (ODS 12 y 13 ), vivienda digna y sostenible en ciudades inclusivas, seguras, resilientes y sostenibles (ODS 11) y gestión de residuos sólidos (ODS 12) apoyándose para ello en una plataforma digital interactiva.  Para ello, la contribución de los sindicatos del sector público a una transición justa a través de la realización de iniciativas concretas, y el rol que tienen estos en la posibilidad de incidir y participar en la formulación y diseño de las políticas municipales hacia una transición justa se hace un factor indispensable. 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34988" indent="-266700"/>
            <a:endParaRPr lang="es-ES" dirty="0"/>
          </a:p>
          <a:p>
            <a:pPr marL="534988" indent="-266700"/>
            <a:endParaRPr lang="es-ES" dirty="0"/>
          </a:p>
        </p:txBody>
      </p:sp>
      <p:pic>
        <p:nvPicPr>
          <p:cNvPr id="5" name="Gráfico 1">
            <a:extLst>
              <a:ext uri="{FF2B5EF4-FFF2-40B4-BE49-F238E27FC236}">
                <a16:creationId xmlns:a16="http://schemas.microsoft.com/office/drawing/2014/main" id="{9287ED3F-046A-4837-AA52-E5B1A2CD1FF3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9872" y="323957"/>
            <a:ext cx="2166099" cy="951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Objetivos específicos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ES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Desarrollar las capacidades y habilidades de los trabajadores para abogar por ciudades más inclusivas, servicios accesibles y de calidad, una transición justa y la formulación de políticas públicas basadas en el diálogo social plus a nivel local.</a:t>
            </a:r>
            <a:endParaRPr lang="es-CO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ES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Fortalecer las alianzas entre las afiliadas de la ISP y otras organizaciones y redes a nivel local, nacional y regional con varias organizaciones aliadas (habitantes, gobiernos locales, </a:t>
            </a:r>
            <a:r>
              <a:rPr lang="es-ES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trabajadorxs</a:t>
            </a:r>
            <a:r>
              <a:rPr lang="es-ES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informales etc.) para promover acciones encaminadas a la mitigación y adaptación al cambio climático y a </a:t>
            </a:r>
            <a:r>
              <a:rPr lang="es-ES" sz="1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transición justa hacia economías y sociedades socialmente ambientales, equitativas, inclusivas y sostenibles y para todos.</a:t>
            </a:r>
            <a:endParaRPr lang="es-CO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ES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Identificar, compartir, promover y participar en la elaboración y ejecución de buenas prácticas y políticas que potencien el desarrollo sustentable, la ecologización de la economía, la sustentabilidad ambiental y la promoción de empleos verdes, enfocados en las cuatro áreas, que tienen estrecha relación con la búsqueda de los Objetivos de Desarrollo Sostenible 2030.</a:t>
            </a:r>
            <a:endParaRPr lang="es-CO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ES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Implementar un plan de actividades de formación sindical para sensibilizar a los trabajadores, sindicatos y ciudadanos en temas de incidencia y de estrategia política y organizacional para hacer efectivo en el marco del diálogo social, la transición justa.</a:t>
            </a:r>
            <a:endParaRPr lang="es-CO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Gráfico 1">
            <a:extLst>
              <a:ext uri="{FF2B5EF4-FFF2-40B4-BE49-F238E27FC236}">
                <a16:creationId xmlns:a16="http://schemas.microsoft.com/office/drawing/2014/main" id="{D2031668-5850-4991-B695-76E2C56F9BB2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1880" y="221988"/>
            <a:ext cx="2390507" cy="9641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dirty="0"/>
              <a:t>Actividades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Mapeo de buenas prácticas locales en prestación de servicios públicos, aplicación de políticas de mitigación y adaptación al cambio climático o de transición justa. Dos por cada sector de trabajadores vinculado al proyecto.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cuatro pruebas piloto, en ciudades o comunidades, de construcción de propuestas de políticas públicas, mediante la participación y el dialogo entre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trabajadorxs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organizaciones de la sociedad civil y autoridades públicas.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Diseñar, estructurar y poner en funcionamiento una plataforma digital interactiva, que permita albergar lo realizado a través de la aplicación del proyecto.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Seis procesos de formación bimodal (presencial y virtual) para los siguientes grupos de trabajadores; agua potable y saneamiento, energía, gobiernos locales y regionales, de tratamiento de residuos sólidos, jóvenes y mujeres.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campaña regional sobre cambio climático, transición justa y trabajo decente.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campamento juvenil regional por la transición justa.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encuentro regional de mujeres promoviendo la transición justa.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encuentros multisectoriales de seguimiento, evaluación y monitoreo del proyecto.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594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s-ES" dirty="0"/>
          </a:p>
        </p:txBody>
      </p:sp>
      <p:pic>
        <p:nvPicPr>
          <p:cNvPr id="4" name="Gráfico 1">
            <a:extLst>
              <a:ext uri="{FF2B5EF4-FFF2-40B4-BE49-F238E27FC236}">
                <a16:creationId xmlns:a16="http://schemas.microsoft.com/office/drawing/2014/main" id="{8A6C930A-69AF-44F6-ABA4-FC1A1FC0AD3E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5896" y="254636"/>
            <a:ext cx="2310115" cy="8701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Gestión del proyecto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147248" cy="4839816"/>
          </a:xfrm>
        </p:spPr>
        <p:txBody>
          <a:bodyPr>
            <a:noAutofit/>
          </a:bodyPr>
          <a:lstStyle/>
          <a:p>
            <a:pPr>
              <a:buNone/>
            </a:pPr>
            <a:endParaRPr lang="es-ES" sz="1700" dirty="0"/>
          </a:p>
          <a:p>
            <a:pPr algn="just"/>
            <a:r>
              <a:rPr lang="es-ES" sz="1600" dirty="0"/>
              <a:t>Cuenta con el apoyo de UNION TO UNION de Suecia.</a:t>
            </a:r>
          </a:p>
          <a:p>
            <a:pPr algn="just"/>
            <a:r>
              <a:rPr lang="es-CO" sz="1600" dirty="0"/>
              <a:t>El proyecto contará con una coordinación regional, a cargo de un funcionario/a de la ISP en las Américas, bajo la supervisión del secretario regional de la ISP.	</a:t>
            </a:r>
          </a:p>
          <a:p>
            <a:pPr algn="just"/>
            <a:r>
              <a:rPr lang="es-CO" sz="1600" dirty="0"/>
              <a:t>Se constituirá un equipo de gestión del proyecto, con representación de los grupos de trabajadores de la ISP involucrados en el proyecto.</a:t>
            </a:r>
          </a:p>
          <a:p>
            <a:pPr algn="just"/>
            <a:r>
              <a:rPr lang="es-CO" sz="1600" dirty="0"/>
              <a:t>Se hará un monitoreo de los impactos del proyecto cada seis meses, involucrando al equipo de gestión. Así mismo, con seis meses de anticipación a la culminación del proyecto, se hará una evaluación del mismo, con el fin de identificar la forma de continuar con los procesos adelantados.</a:t>
            </a:r>
          </a:p>
          <a:p>
            <a:pPr algn="just"/>
            <a:r>
              <a:rPr lang="es-CO" sz="1600" dirty="0"/>
              <a:t>Las decisiones sobre el desarrollo e implementación de las actividades del proyecto serán tomadas conjuntamente por los representantes de las organizaciones sindicales, los representantes de la ISP y </a:t>
            </a:r>
            <a:r>
              <a:rPr lang="es-CO" sz="1600" dirty="0" err="1"/>
              <a:t>UtoU</a:t>
            </a:r>
            <a:r>
              <a:rPr lang="es-CO" sz="1600" dirty="0"/>
              <a:t>.</a:t>
            </a:r>
          </a:p>
          <a:p>
            <a:pPr algn="just"/>
            <a:r>
              <a:rPr lang="es-CO" sz="1600" dirty="0"/>
              <a:t>El comité de gestión del proyecto y la ISP son conjuntamente responsables de las comunicaciones internas.</a:t>
            </a:r>
          </a:p>
          <a:p>
            <a:pPr algn="just"/>
            <a:r>
              <a:rPr lang="es-CO" sz="1600" dirty="0"/>
              <a:t>La responsabilidad de la supervisión será compartida por los representantes de los grupos de sectores sindicales participantes y sus respectivos equipos de colaboradores. El Secretario Regional (Jocelio Drummond)  y UDIS-ISP  serán los responsables de monitorear el proyecto para la ISP.</a:t>
            </a:r>
          </a:p>
          <a:p>
            <a:pPr algn="just"/>
            <a:endParaRPr lang="es-ES" sz="1800" dirty="0"/>
          </a:p>
          <a:p>
            <a:pPr algn="ctr"/>
            <a:endParaRPr lang="es-ES" sz="1400" dirty="0"/>
          </a:p>
        </p:txBody>
      </p:sp>
      <p:pic>
        <p:nvPicPr>
          <p:cNvPr id="5" name="Gráfico 1">
            <a:extLst>
              <a:ext uri="{FF2B5EF4-FFF2-40B4-BE49-F238E27FC236}">
                <a16:creationId xmlns:a16="http://schemas.microsoft.com/office/drawing/2014/main" id="{2D0050E3-4158-4F71-9772-1212656F3D0E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5856" y="-11336"/>
            <a:ext cx="1806059" cy="866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1143000"/>
            <a:ext cx="8229600" cy="11430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417857">
            <a:off x="140335" y="2604015"/>
            <a:ext cx="4267934" cy="401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Gráfico 1">
            <a:extLst>
              <a:ext uri="{FF2B5EF4-FFF2-40B4-BE49-F238E27FC236}">
                <a16:creationId xmlns:a16="http://schemas.microsoft.com/office/drawing/2014/main" id="{18FEE20D-7EB4-4FC7-948B-20AEFC44358A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0072" y="4941168"/>
            <a:ext cx="2886179" cy="120388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C166933-4FF8-46AF-AFD5-6BF29B79A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912" y="1772816"/>
            <a:ext cx="4196536" cy="24145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640</TotalTime>
  <Words>939</Words>
  <Application>Microsoft Office PowerPoint</Application>
  <PresentationFormat>Presentación en pantalla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Wingdings</vt:lpstr>
      <vt:lpstr>Wingdings 2</vt:lpstr>
      <vt:lpstr>Flow</vt:lpstr>
      <vt:lpstr>Proyecto “Transición justa, sindicatos, ciudadanía y políticas públicas”</vt:lpstr>
      <vt:lpstr>Características</vt:lpstr>
      <vt:lpstr>Objetivo del proyecto</vt:lpstr>
      <vt:lpstr>Objetivos específicos </vt:lpstr>
      <vt:lpstr>Actividades </vt:lpstr>
      <vt:lpstr>Gestión del proyecto</vt:lpstr>
      <vt:lpstr>Presentación de PowerPoint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Derechos sindicales en el sector público en  América Latina</dc:title>
  <dc:creator>CARMEN</dc:creator>
  <cp:lastModifiedBy>Juan Diego Gómez</cp:lastModifiedBy>
  <cp:revision>194</cp:revision>
  <dcterms:created xsi:type="dcterms:W3CDTF">2011-10-11T15:17:22Z</dcterms:created>
  <dcterms:modified xsi:type="dcterms:W3CDTF">2021-06-30T10:54:08Z</dcterms:modified>
</cp:coreProperties>
</file>